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Sarabun"/>
      <p:regular r:id="rId25"/>
      <p:bold r:id="rId26"/>
      <p:italic r:id="rId27"/>
      <p:boldItalic r:id="rId28"/>
    </p:embeddedFont>
    <p:embeddedFont>
      <p:font typeface="Helvetica Neue"/>
      <p:regular r:id="rId29"/>
      <p:bold r:id="rId30"/>
      <p:italic r:id="rId31"/>
      <p:boldItalic r:id="rId32"/>
    </p:embeddedFont>
    <p:embeddedFont>
      <p:font typeface="Helvetica Neue Ligh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j1bluFkBBWeLSZnDFqu2uZ5a/D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D1CA089-5B8C-4A62-88ED-859343CB8337}">
  <a:tblStyle styleId="{BD1CA089-5B8C-4A62-88ED-859343CB833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arabun-bold.fntdata"/><Relationship Id="rId25" Type="http://schemas.openxmlformats.org/officeDocument/2006/relationships/font" Target="fonts/Sarabun-regular.fntdata"/><Relationship Id="rId28" Type="http://schemas.openxmlformats.org/officeDocument/2006/relationships/font" Target="fonts/Sarabun-boldItalic.fntdata"/><Relationship Id="rId27" Type="http://schemas.openxmlformats.org/officeDocument/2006/relationships/font" Target="fonts/Sarabun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Light-regular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8.xml"/><Relationship Id="rId35" Type="http://schemas.openxmlformats.org/officeDocument/2006/relationships/font" Target="fonts/HelveticaNeueLight-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Light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HelveticaNeueLigh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3" name="Google Shape;46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เปลี่ยนภาพตัวบอทใหม่</a:t>
            </a:r>
            <a:endParaRPr/>
          </a:p>
        </p:txBody>
      </p:sp>
      <p:sp>
        <p:nvSpPr>
          <p:cNvPr id="187" name="Google Shape;18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เปลี่ยนภาพตัวบอทใหม่</a:t>
            </a:r>
            <a:endParaRPr/>
          </a:p>
        </p:txBody>
      </p:sp>
      <p:sp>
        <p:nvSpPr>
          <p:cNvPr id="213" name="Google Shape;21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เปลี่ยนภาพตัวบอทใหม่</a:t>
            </a:r>
            <a:endParaRPr/>
          </a:p>
        </p:txBody>
      </p:sp>
      <p:sp>
        <p:nvSpPr>
          <p:cNvPr id="271" name="Google Shape;27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เปลี่ยนภาพตัวบอทใหม่</a:t>
            </a:r>
            <a:endParaRPr/>
          </a:p>
        </p:txBody>
      </p:sp>
      <p:sp>
        <p:nvSpPr>
          <p:cNvPr id="291" name="Google Shape;29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สไลด์ชื่อเรื่อ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รูปภาพพร้อมคำอธิบายภาพ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ชื่อเรื่องและข้อความแนวตั้ง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ข้อความและชื่อเรื่องแนวตั้ง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ชื่อเรื่องและเนื้อหา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ส่วนหัวของส่วน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เนื้อหา 2 ส่วน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การเปรียบเทียบ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เฉพาะชื่อเรื่อง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ว่างเปล่า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เนื้อหาพร้อมคำอธิบายภาพ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hyperlink" Target="https://iapp.co.th/contact" TargetMode="External"/><Relationship Id="rId13" Type="http://schemas.openxmlformats.org/officeDocument/2006/relationships/image" Target="../media/image1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iapp.co.th/contact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hyperlink" Target="https://iapp.co.th/contact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2.png"/><Relationship Id="rId13" Type="http://schemas.openxmlformats.org/officeDocument/2006/relationships/image" Target="../media/image49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5" Type="http://schemas.openxmlformats.org/officeDocument/2006/relationships/image" Target="../media/image39.png"/><Relationship Id="rId14" Type="http://schemas.openxmlformats.org/officeDocument/2006/relationships/image" Target="../media/image40.png"/><Relationship Id="rId17" Type="http://schemas.openxmlformats.org/officeDocument/2006/relationships/image" Target="../media/image14.png"/><Relationship Id="rId16" Type="http://schemas.openxmlformats.org/officeDocument/2006/relationships/image" Target="../media/image37.png"/><Relationship Id="rId5" Type="http://schemas.openxmlformats.org/officeDocument/2006/relationships/image" Target="../media/image30.png"/><Relationship Id="rId19" Type="http://schemas.openxmlformats.org/officeDocument/2006/relationships/image" Target="../media/image5.png"/><Relationship Id="rId6" Type="http://schemas.openxmlformats.org/officeDocument/2006/relationships/image" Target="../media/image25.png"/><Relationship Id="rId18" Type="http://schemas.openxmlformats.org/officeDocument/2006/relationships/image" Target="../media/image45.png"/><Relationship Id="rId7" Type="http://schemas.openxmlformats.org/officeDocument/2006/relationships/image" Target="../media/image27.png"/><Relationship Id="rId8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hyperlink" Target="https://rapidapi.com/iapphr/api/thai-national-id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hyperlink" Target="https://iapp-chatbot.typeform.com/to/ngSjD1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47.png"/><Relationship Id="rId5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63.png"/><Relationship Id="rId13" Type="http://schemas.openxmlformats.org/officeDocument/2006/relationships/image" Target="../media/image61.jpg"/><Relationship Id="rId1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51.jpg"/><Relationship Id="rId9" Type="http://schemas.openxmlformats.org/officeDocument/2006/relationships/image" Target="../media/image53.png"/><Relationship Id="rId15" Type="http://schemas.openxmlformats.org/officeDocument/2006/relationships/image" Target="../media/image60.jpg"/><Relationship Id="rId14" Type="http://schemas.openxmlformats.org/officeDocument/2006/relationships/image" Target="../media/image48.png"/><Relationship Id="rId17" Type="http://schemas.openxmlformats.org/officeDocument/2006/relationships/image" Target="../media/image55.png"/><Relationship Id="rId16" Type="http://schemas.openxmlformats.org/officeDocument/2006/relationships/image" Target="../media/image70.jpg"/><Relationship Id="rId5" Type="http://schemas.openxmlformats.org/officeDocument/2006/relationships/image" Target="../media/image58.jpg"/><Relationship Id="rId6" Type="http://schemas.openxmlformats.org/officeDocument/2006/relationships/image" Target="../media/image50.png"/><Relationship Id="rId18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4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69.png"/><Relationship Id="rId5" Type="http://schemas.openxmlformats.org/officeDocument/2006/relationships/image" Target="../media/image68.png"/><Relationship Id="rId6" Type="http://schemas.openxmlformats.org/officeDocument/2006/relationships/image" Target="../media/image62.jpg"/><Relationship Id="rId7" Type="http://schemas.openxmlformats.org/officeDocument/2006/relationships/image" Target="../media/image65.jpg"/><Relationship Id="rId8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67.png"/><Relationship Id="rId9" Type="http://schemas.openxmlformats.org/officeDocument/2006/relationships/image" Target="../media/image74.png"/><Relationship Id="rId5" Type="http://schemas.openxmlformats.org/officeDocument/2006/relationships/image" Target="../media/image72.png"/><Relationship Id="rId6" Type="http://schemas.openxmlformats.org/officeDocument/2006/relationships/image" Target="../media/image79.png"/><Relationship Id="rId7" Type="http://schemas.openxmlformats.org/officeDocument/2006/relationships/image" Target="../media/image76.png"/><Relationship Id="rId8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jp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78.png"/><Relationship Id="rId6" Type="http://schemas.openxmlformats.org/officeDocument/2006/relationships/image" Target="../media/image66.png"/><Relationship Id="rId7" Type="http://schemas.openxmlformats.org/officeDocument/2006/relationships/image" Target="../media/image73.png"/><Relationship Id="rId8" Type="http://schemas.openxmlformats.org/officeDocument/2006/relationships/image" Target="../media/image7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11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5" Type="http://schemas.openxmlformats.org/officeDocument/2006/relationships/hyperlink" Target="https://ai.iapp.co.th/bnk" TargetMode="External"/><Relationship Id="rId6" Type="http://schemas.openxmlformats.org/officeDocument/2006/relationships/hyperlink" Target="https://ai.iapp.co.th/thai-id" TargetMode="External"/><Relationship Id="rId7" Type="http://schemas.openxmlformats.org/officeDocument/2006/relationships/hyperlink" Target="https://ai.iapp.co.th/car-license" TargetMode="External"/><Relationship Id="rId8" Type="http://schemas.openxmlformats.org/officeDocument/2006/relationships/hyperlink" Target="https://ai.iapp.co.th/photo-id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2.jp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รูปภาพประกอบด้วย ในอาคาร, เพดาน, แล็ปท็อป, ผนัง&#10;&#10;คำอธิบายที่สร้างขึ้นโดยอัตโนมัติ"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210" y="0"/>
            <a:ext cx="11114790" cy="686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9284" y="2002567"/>
            <a:ext cx="10612716" cy="485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6950" y="340995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0" y="-1"/>
            <a:ext cx="12192000" cy="19733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744166" y="307333"/>
            <a:ext cx="207864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iApp Technology</a:t>
            </a:r>
            <a:endParaRPr i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10228208" y="6920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4676056" y="1529163"/>
            <a:ext cx="1423472" cy="738084"/>
          </a:xfrm>
          <a:prstGeom prst="rect">
            <a:avLst/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sp>
        <p:nvSpPr>
          <p:cNvPr id="101" name="Google Shape;101;p1"/>
          <p:cNvSpPr/>
          <p:nvPr/>
        </p:nvSpPr>
        <p:spPr>
          <a:xfrm rot="1325493">
            <a:off x="-743750" y="2631901"/>
            <a:ext cx="3547847" cy="30211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4218821" y="3090255"/>
            <a:ext cx="1289264" cy="738084"/>
          </a:xfrm>
          <a:prstGeom prst="rect">
            <a:avLst/>
          </a:prstGeom>
          <a:solidFill>
            <a:srgbClr val="E2151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6412675" y="969053"/>
            <a:ext cx="5779325" cy="1082532"/>
          </a:xfrm>
          <a:prstGeom prst="rect">
            <a:avLst/>
          </a:prstGeom>
          <a:solidFill>
            <a:srgbClr val="E2151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1" y="5240133"/>
            <a:ext cx="1923802" cy="163285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0" y="1578609"/>
            <a:ext cx="4362909" cy="19733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 rot="-3158011">
            <a:off x="4544628" y="1877483"/>
            <a:ext cx="2819004" cy="1036847"/>
          </a:xfrm>
          <a:prstGeom prst="rect">
            <a:avLst/>
          </a:prstGeom>
          <a:solidFill>
            <a:srgbClr val="E2151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 rot="-3158011">
            <a:off x="2339175" y="2692019"/>
            <a:ext cx="3414772" cy="1027600"/>
          </a:xfrm>
          <a:prstGeom prst="rect">
            <a:avLst/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EA04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 rot="-3158011">
            <a:off x="743000" y="4519431"/>
            <a:ext cx="3819127" cy="1047898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EA04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4307" y="362181"/>
            <a:ext cx="429859" cy="41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>
            <a:hlinkClick r:id="rId8"/>
          </p:cNvPr>
          <p:cNvSpPr/>
          <p:nvPr/>
        </p:nvSpPr>
        <p:spPr>
          <a:xfrm>
            <a:off x="9411269" y="5928415"/>
            <a:ext cx="437322" cy="437322"/>
          </a:xfrm>
          <a:prstGeom prst="ellipse">
            <a:avLst/>
          </a:prstGeom>
          <a:solidFill>
            <a:srgbClr val="EA04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>
            <a:hlinkClick r:id="rId9"/>
          </p:cNvPr>
          <p:cNvSpPr/>
          <p:nvPr/>
        </p:nvSpPr>
        <p:spPr>
          <a:xfrm>
            <a:off x="10269003" y="5928415"/>
            <a:ext cx="437322" cy="437322"/>
          </a:xfrm>
          <a:prstGeom prst="ellipse">
            <a:avLst/>
          </a:prstGeom>
          <a:solidFill>
            <a:srgbClr val="EA04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>
            <a:hlinkClick r:id="rId10"/>
          </p:cNvPr>
          <p:cNvSpPr/>
          <p:nvPr/>
        </p:nvSpPr>
        <p:spPr>
          <a:xfrm>
            <a:off x="11126737" y="5928415"/>
            <a:ext cx="437322" cy="437322"/>
          </a:xfrm>
          <a:prstGeom prst="ellipse">
            <a:avLst/>
          </a:prstGeom>
          <a:solidFill>
            <a:srgbClr val="EA04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362611" y="6012441"/>
            <a:ext cx="250105" cy="25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213144" y="6012441"/>
            <a:ext cx="264507" cy="26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522010" y="6039156"/>
            <a:ext cx="215839" cy="21583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"/>
          <p:cNvSpPr/>
          <p:nvPr/>
        </p:nvSpPr>
        <p:spPr>
          <a:xfrm rot="-7276942">
            <a:off x="2708369" y="2981052"/>
            <a:ext cx="1117423" cy="1569642"/>
          </a:xfrm>
          <a:prstGeom prst="triangle">
            <a:avLst>
              <a:gd fmla="val 45893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3744039" y="4343016"/>
            <a:ext cx="823469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THAI ID CARD OCR</a:t>
            </a:r>
            <a:endParaRPr sz="6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"/>
          <p:cNvSpPr txBox="1"/>
          <p:nvPr/>
        </p:nvSpPr>
        <p:spPr>
          <a:xfrm>
            <a:off x="8479064" y="5078969"/>
            <a:ext cx="33105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Localize AI for Southeast Asia</a:t>
            </a:r>
            <a:endParaRPr i="1"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1"/>
          <p:cNvSpPr txBox="1"/>
          <p:nvPr/>
        </p:nvSpPr>
        <p:spPr>
          <a:xfrm>
            <a:off x="90055" y="6056561"/>
            <a:ext cx="163538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Version  1.0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Created Date 2019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122" name="Google Shape;122;p1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3293" y="2210456"/>
            <a:ext cx="2451460" cy="155458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7" name="Google Shape;3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3430" y="2092383"/>
            <a:ext cx="2451460" cy="155458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0"/>
          <p:cNvSpPr/>
          <p:nvPr/>
        </p:nvSpPr>
        <p:spPr>
          <a:xfrm>
            <a:off x="6519775" y="2743194"/>
            <a:ext cx="765545" cy="48910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0"/>
          <p:cNvSpPr txBox="1"/>
          <p:nvPr/>
        </p:nvSpPr>
        <p:spPr>
          <a:xfrm>
            <a:off x="4368229" y="4164212"/>
            <a:ext cx="1641860" cy="928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Cropped and </a:t>
            </a:r>
            <a:b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Affine Transformation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(Preprocessing)</a:t>
            </a:r>
            <a:b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0" name="Google Shape;32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309" y="1666506"/>
            <a:ext cx="3039948" cy="223611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0"/>
          <p:cNvSpPr txBox="1"/>
          <p:nvPr/>
        </p:nvSpPr>
        <p:spPr>
          <a:xfrm>
            <a:off x="887265" y="4354006"/>
            <a:ext cx="1891929" cy="266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 Boundary Detection</a:t>
            </a:r>
            <a:endParaRPr b="1"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2" name="Google Shape;32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309" y="4845050"/>
            <a:ext cx="2912772" cy="131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"/>
          <p:cNvSpPr/>
          <p:nvPr/>
        </p:nvSpPr>
        <p:spPr>
          <a:xfrm>
            <a:off x="956930" y="2456121"/>
            <a:ext cx="2012415" cy="1063256"/>
          </a:xfrm>
          <a:custGeom>
            <a:rect b="b" l="l" r="r" t="t"/>
            <a:pathLst>
              <a:path extrusionOk="0" h="2126511" w="4024829">
                <a:moveTo>
                  <a:pt x="0" y="0"/>
                </a:moveTo>
                <a:lnTo>
                  <a:pt x="0" y="0"/>
                </a:lnTo>
                <a:cubicBezTo>
                  <a:pt x="1120702" y="74713"/>
                  <a:pt x="-107286" y="-1044"/>
                  <a:pt x="2594345" y="42530"/>
                </a:cubicBezTo>
                <a:cubicBezTo>
                  <a:pt x="2729441" y="44709"/>
                  <a:pt x="3079485" y="73305"/>
                  <a:pt x="3232298" y="85060"/>
                </a:cubicBezTo>
                <a:cubicBezTo>
                  <a:pt x="3494568" y="77972"/>
                  <a:pt x="3757757" y="86855"/>
                  <a:pt x="4019107" y="63795"/>
                </a:cubicBezTo>
                <a:cubicBezTo>
                  <a:pt x="4044565" y="61549"/>
                  <a:pt x="3978171" y="32695"/>
                  <a:pt x="3955312" y="21265"/>
                </a:cubicBezTo>
                <a:cubicBezTo>
                  <a:pt x="3935263" y="11241"/>
                  <a:pt x="3912782" y="7088"/>
                  <a:pt x="3891517" y="0"/>
                </a:cubicBezTo>
                <a:cubicBezTo>
                  <a:pt x="3856075" y="7088"/>
                  <a:pt x="3810749" y="-4292"/>
                  <a:pt x="3785191" y="21265"/>
                </a:cubicBezTo>
                <a:cubicBezTo>
                  <a:pt x="3769341" y="37115"/>
                  <a:pt x="3806456" y="62645"/>
                  <a:pt x="3806456" y="85060"/>
                </a:cubicBezTo>
                <a:cubicBezTo>
                  <a:pt x="3806456" y="121204"/>
                  <a:pt x="3790828" y="155684"/>
                  <a:pt x="3785191" y="191386"/>
                </a:cubicBezTo>
                <a:cubicBezTo>
                  <a:pt x="3713730" y="643978"/>
                  <a:pt x="3770909" y="347858"/>
                  <a:pt x="3721396" y="595423"/>
                </a:cubicBezTo>
                <a:cubicBezTo>
                  <a:pt x="3714308" y="673395"/>
                  <a:pt x="3708777" y="751524"/>
                  <a:pt x="3700131" y="829339"/>
                </a:cubicBezTo>
                <a:cubicBezTo>
                  <a:pt x="3687509" y="942937"/>
                  <a:pt x="3657600" y="1169581"/>
                  <a:pt x="3657600" y="1169581"/>
                </a:cubicBezTo>
                <a:cubicBezTo>
                  <a:pt x="3633135" y="1927985"/>
                  <a:pt x="3636335" y="1608946"/>
                  <a:pt x="3636335" y="2126511"/>
                </a:cubicBezTo>
              </a:path>
            </a:pathLst>
          </a:custGeom>
          <a:noFill/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0"/>
          <p:cNvSpPr/>
          <p:nvPr/>
        </p:nvSpPr>
        <p:spPr>
          <a:xfrm>
            <a:off x="925033" y="2456121"/>
            <a:ext cx="1913861" cy="1169582"/>
          </a:xfrm>
          <a:custGeom>
            <a:rect b="b" l="l" r="r" t="t"/>
            <a:pathLst>
              <a:path extrusionOk="0" h="2339163" w="3827721">
                <a:moveTo>
                  <a:pt x="85061" y="0"/>
                </a:moveTo>
                <a:lnTo>
                  <a:pt x="3827721" y="21265"/>
                </a:lnTo>
                <a:lnTo>
                  <a:pt x="3742661" y="2339163"/>
                </a:lnTo>
                <a:lnTo>
                  <a:pt x="212651" y="2211572"/>
                </a:lnTo>
                <a:lnTo>
                  <a:pt x="0" y="148856"/>
                </a:lnTo>
                <a:lnTo>
                  <a:pt x="255182" y="21265"/>
                </a:lnTo>
              </a:path>
            </a:pathLst>
          </a:custGeom>
          <a:solidFill>
            <a:srgbClr val="FF0000">
              <a:alpha val="50588"/>
            </a:srgbClr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0"/>
          <p:cNvSpPr txBox="1"/>
          <p:nvPr/>
        </p:nvSpPr>
        <p:spPr>
          <a:xfrm>
            <a:off x="959497" y="6258372"/>
            <a:ext cx="1380186" cy="282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Marked R-CNN</a:t>
            </a:r>
            <a:endParaRPr/>
          </a:p>
        </p:txBody>
      </p:sp>
      <p:sp>
        <p:nvSpPr>
          <p:cNvPr id="326" name="Google Shape;326;p10"/>
          <p:cNvSpPr/>
          <p:nvPr/>
        </p:nvSpPr>
        <p:spPr>
          <a:xfrm>
            <a:off x="3381154" y="2663450"/>
            <a:ext cx="582276" cy="489109"/>
          </a:xfrm>
          <a:prstGeom prst="rightArrow">
            <a:avLst>
              <a:gd fmla="val 50000" name="adj1"/>
              <a:gd fmla="val 51826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71017" y="5268648"/>
            <a:ext cx="2323458" cy="95821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0"/>
          <p:cNvSpPr/>
          <p:nvPr/>
        </p:nvSpPr>
        <p:spPr>
          <a:xfrm>
            <a:off x="7861955" y="2273874"/>
            <a:ext cx="1555423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0"/>
          <p:cNvSpPr/>
          <p:nvPr/>
        </p:nvSpPr>
        <p:spPr>
          <a:xfrm>
            <a:off x="7658420" y="2451798"/>
            <a:ext cx="1381886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0"/>
          <p:cNvSpPr/>
          <p:nvPr/>
        </p:nvSpPr>
        <p:spPr>
          <a:xfrm>
            <a:off x="8130619" y="2596498"/>
            <a:ext cx="909687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0"/>
          <p:cNvSpPr/>
          <p:nvPr/>
        </p:nvSpPr>
        <p:spPr>
          <a:xfrm>
            <a:off x="8130619" y="2706421"/>
            <a:ext cx="768285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0"/>
          <p:cNvSpPr/>
          <p:nvPr/>
        </p:nvSpPr>
        <p:spPr>
          <a:xfrm>
            <a:off x="8272021" y="2811520"/>
            <a:ext cx="768285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0"/>
          <p:cNvSpPr/>
          <p:nvPr/>
        </p:nvSpPr>
        <p:spPr>
          <a:xfrm>
            <a:off x="8220984" y="2934934"/>
            <a:ext cx="970150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0"/>
          <p:cNvSpPr/>
          <p:nvPr/>
        </p:nvSpPr>
        <p:spPr>
          <a:xfrm>
            <a:off x="7686013" y="3122400"/>
            <a:ext cx="1033781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7686013" y="3232037"/>
            <a:ext cx="639499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0"/>
          <p:cNvSpPr/>
          <p:nvPr/>
        </p:nvSpPr>
        <p:spPr>
          <a:xfrm>
            <a:off x="7688371" y="3360179"/>
            <a:ext cx="369097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0"/>
          <p:cNvSpPr/>
          <p:nvPr/>
        </p:nvSpPr>
        <p:spPr>
          <a:xfrm>
            <a:off x="7688371" y="3502592"/>
            <a:ext cx="369097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0"/>
          <p:cNvSpPr/>
          <p:nvPr/>
        </p:nvSpPr>
        <p:spPr>
          <a:xfrm>
            <a:off x="8802331" y="3370126"/>
            <a:ext cx="369097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0"/>
          <p:cNvSpPr/>
          <p:nvPr/>
        </p:nvSpPr>
        <p:spPr>
          <a:xfrm>
            <a:off x="8802331" y="3504721"/>
            <a:ext cx="369097" cy="246221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0"/>
          <p:cNvSpPr txBox="1"/>
          <p:nvPr/>
        </p:nvSpPr>
        <p:spPr>
          <a:xfrm>
            <a:off x="7851920" y="4278163"/>
            <a:ext cx="1807994" cy="266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&lt;Object Detection&gt;</a:t>
            </a:r>
            <a:endParaRPr b="1"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10"/>
          <p:cNvSpPr txBox="1"/>
          <p:nvPr/>
        </p:nvSpPr>
        <p:spPr>
          <a:xfrm>
            <a:off x="7951909" y="6355446"/>
            <a:ext cx="1380186" cy="282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Marked R-CNN</a:t>
            </a:r>
            <a:endParaRPr/>
          </a:p>
        </p:txBody>
      </p:sp>
      <p:pic>
        <p:nvPicPr>
          <p:cNvPr id="342" name="Google Shape;34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2637" y="4892857"/>
            <a:ext cx="2912772" cy="131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0"/>
          <p:cNvSpPr/>
          <p:nvPr/>
        </p:nvSpPr>
        <p:spPr>
          <a:xfrm>
            <a:off x="10672444" y="2690056"/>
            <a:ext cx="765545" cy="48910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0"/>
          <p:cNvSpPr/>
          <p:nvPr/>
        </p:nvSpPr>
        <p:spPr>
          <a:xfrm>
            <a:off x="671687" y="-1"/>
            <a:ext cx="2167207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0"/>
          <p:cNvSpPr txBox="1"/>
          <p:nvPr/>
        </p:nvSpPr>
        <p:spPr>
          <a:xfrm>
            <a:off x="323456" y="149178"/>
            <a:ext cx="195438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it works?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10"/>
          <p:cNvSpPr txBox="1"/>
          <p:nvPr/>
        </p:nvSpPr>
        <p:spPr>
          <a:xfrm>
            <a:off x="323456" y="631502"/>
            <a:ext cx="15760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การทำงานของระบบ</a:t>
            </a:r>
            <a:endParaRPr/>
          </a:p>
        </p:txBody>
      </p:sp>
      <p:sp>
        <p:nvSpPr>
          <p:cNvPr id="347" name="Google Shape;347;p10"/>
          <p:cNvSpPr/>
          <p:nvPr/>
        </p:nvSpPr>
        <p:spPr>
          <a:xfrm>
            <a:off x="2636935" y="1966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0"/>
          <p:cNvSpPr/>
          <p:nvPr/>
        </p:nvSpPr>
        <p:spPr>
          <a:xfrm>
            <a:off x="2870751" y="19664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0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1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6411842" y="3472711"/>
            <a:ext cx="1886212" cy="39725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671687" y="-1"/>
            <a:ext cx="4758541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1"/>
          <p:cNvSpPr txBox="1"/>
          <p:nvPr/>
        </p:nvSpPr>
        <p:spPr>
          <a:xfrm>
            <a:off x="323456" y="149178"/>
            <a:ext cx="35125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11"/>
          <p:cNvSpPr txBox="1"/>
          <p:nvPr/>
        </p:nvSpPr>
        <p:spPr>
          <a:xfrm>
            <a:off x="346778" y="712604"/>
            <a:ext cx="43925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อ่านข้อมูลจากรูปบัตรประชาชนไทยให้เป็นข้อความอัตโนมัติ</a:t>
            </a: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5196412" y="-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5430228" y="0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102" y="1689899"/>
            <a:ext cx="42799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102" y="2273874"/>
            <a:ext cx="375920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102" y="2917133"/>
            <a:ext cx="25019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020" y="3534992"/>
            <a:ext cx="214532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5801" y="4152850"/>
            <a:ext cx="2533645" cy="48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1503" y="4770708"/>
            <a:ext cx="2929460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3101" y="5380870"/>
            <a:ext cx="3560767" cy="82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28592" y="1689899"/>
            <a:ext cx="1339707" cy="5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17160" y="2353474"/>
            <a:ext cx="1344910" cy="5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28592" y="3032000"/>
            <a:ext cx="1333478" cy="63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828591" y="3795342"/>
            <a:ext cx="1333478" cy="52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235264" y="3032000"/>
            <a:ext cx="1397000" cy="15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828590" y="4580500"/>
            <a:ext cx="1303751" cy="31235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"/>
          <p:cNvSpPr txBox="1"/>
          <p:nvPr/>
        </p:nvSpPr>
        <p:spPr>
          <a:xfrm>
            <a:off x="5945290" y="5176500"/>
            <a:ext cx="278678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 Bidirectional LSTM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Thai Printed Text OCR</a:t>
            </a:r>
            <a:endParaRPr/>
          </a:p>
        </p:txBody>
      </p:sp>
      <p:pic>
        <p:nvPicPr>
          <p:cNvPr id="377" name="Google Shape;377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28667" y="4033653"/>
            <a:ext cx="1960577" cy="735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ภาพประกอบด้วย ภาพหน้าจอ&#10;&#10;คำอธิบายที่สร้างขึ้นโดยอัตโนมัติ" id="378" name="Google Shape;378;p1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622503" y="1689899"/>
            <a:ext cx="3569497" cy="34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486519" y="2690782"/>
            <a:ext cx="789367" cy="75937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1"/>
          <p:cNvSpPr txBox="1"/>
          <p:nvPr/>
        </p:nvSpPr>
        <p:spPr>
          <a:xfrm>
            <a:off x="7187730" y="2808857"/>
            <a:ext cx="8082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OCR</a:t>
            </a: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-180664" y="3509387"/>
            <a:ext cx="429145" cy="48910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1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" name="Google Shape;390;p12"/>
          <p:cNvSpPr/>
          <p:nvPr/>
        </p:nvSpPr>
        <p:spPr>
          <a:xfrm>
            <a:off x="671687" y="-1"/>
            <a:ext cx="4758541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2"/>
          <p:cNvSpPr txBox="1"/>
          <p:nvPr/>
        </p:nvSpPr>
        <p:spPr>
          <a:xfrm>
            <a:off x="323456" y="149178"/>
            <a:ext cx="466826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OCR’s Pricing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p12"/>
          <p:cNvSpPr txBox="1"/>
          <p:nvPr/>
        </p:nvSpPr>
        <p:spPr>
          <a:xfrm>
            <a:off x="366269" y="595454"/>
            <a:ext cx="28680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แพ็คเกจ Thai National ID Card OCR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12"/>
          <p:cNvSpPr/>
          <p:nvPr/>
        </p:nvSpPr>
        <p:spPr>
          <a:xfrm>
            <a:off x="5196412" y="-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2"/>
          <p:cNvSpPr/>
          <p:nvPr/>
        </p:nvSpPr>
        <p:spPr>
          <a:xfrm>
            <a:off x="5430228" y="0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2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97" name="Google Shape;397;p12"/>
          <p:cNvCxnSpPr/>
          <p:nvPr/>
        </p:nvCxnSpPr>
        <p:spPr>
          <a:xfrm>
            <a:off x="5780689" y="1679891"/>
            <a:ext cx="0" cy="432104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8" name="Google Shape;398;p12"/>
          <p:cNvSpPr txBox="1"/>
          <p:nvPr/>
        </p:nvSpPr>
        <p:spPr>
          <a:xfrm>
            <a:off x="841549" y="4878270"/>
            <a:ext cx="404790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Cloud (Hosted by iApp)</a:t>
            </a:r>
            <a:endParaRPr/>
          </a:p>
        </p:txBody>
      </p:sp>
      <p:sp>
        <p:nvSpPr>
          <p:cNvPr id="399" name="Google Shape;399;p12"/>
          <p:cNvSpPr txBox="1"/>
          <p:nvPr/>
        </p:nvSpPr>
        <p:spPr>
          <a:xfrm>
            <a:off x="1203577" y="5408204"/>
            <a:ext cx="288021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THB per Request</a:t>
            </a:r>
            <a:endParaRPr/>
          </a:p>
        </p:txBody>
      </p:sp>
      <p:sp>
        <p:nvSpPr>
          <p:cNvPr id="400" name="Google Shape;400;p12"/>
          <p:cNvSpPr txBox="1"/>
          <p:nvPr/>
        </p:nvSpPr>
        <p:spPr>
          <a:xfrm>
            <a:off x="221186" y="5931423"/>
            <a:ext cx="524932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https://rapidapi.com/iapphr/api/thai-national-id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6977" y="1681051"/>
            <a:ext cx="4051300" cy="3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62960" y="1397957"/>
            <a:ext cx="4012840" cy="362489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2"/>
          <p:cNvSpPr txBox="1"/>
          <p:nvPr/>
        </p:nvSpPr>
        <p:spPr>
          <a:xfrm>
            <a:off x="6361745" y="4911519"/>
            <a:ext cx="54060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Premise (Hosted on Your Server)</a:t>
            </a:r>
            <a:endParaRPr/>
          </a:p>
        </p:txBody>
      </p:sp>
      <p:sp>
        <p:nvSpPr>
          <p:cNvPr id="404" name="Google Shape;404;p12"/>
          <p:cNvSpPr txBox="1"/>
          <p:nvPr/>
        </p:nvSpPr>
        <p:spPr>
          <a:xfrm>
            <a:off x="7399097" y="5348713"/>
            <a:ext cx="30238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Unlimited Requests</a:t>
            </a:r>
            <a:endParaRPr/>
          </a:p>
        </p:txBody>
      </p:sp>
      <p:sp>
        <p:nvSpPr>
          <p:cNvPr id="405" name="Google Shape;405;p12"/>
          <p:cNvSpPr txBox="1"/>
          <p:nvPr/>
        </p:nvSpPr>
        <p:spPr>
          <a:xfrm>
            <a:off x="6535571" y="5871933"/>
            <a:ext cx="499989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https://iapp-chatbot.typeform.com/to/ngSjD1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3"/>
          <p:cNvSpPr/>
          <p:nvPr/>
        </p:nvSpPr>
        <p:spPr>
          <a:xfrm>
            <a:off x="671687" y="-1"/>
            <a:ext cx="4056541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3"/>
          <p:cNvSpPr/>
          <p:nvPr/>
        </p:nvSpPr>
        <p:spPr>
          <a:xfrm>
            <a:off x="1" y="0"/>
            <a:ext cx="1523999" cy="969053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3"/>
          <p:cNvSpPr/>
          <p:nvPr/>
        </p:nvSpPr>
        <p:spPr>
          <a:xfrm>
            <a:off x="4649226" y="-16534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4832372" y="-16534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3"/>
          <p:cNvSpPr txBox="1"/>
          <p:nvPr/>
        </p:nvSpPr>
        <p:spPr>
          <a:xfrm>
            <a:off x="376743" y="222359"/>
            <a:ext cx="38443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ID Card OCR Clients</a:t>
            </a:r>
            <a:endParaRPr/>
          </a:p>
        </p:txBody>
      </p:sp>
      <p:pic>
        <p:nvPicPr>
          <p:cNvPr id="415" name="Google Shape;41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3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3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sp>
        <p:nvSpPr>
          <p:cNvPr id="419" name="Google Shape;4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</a:t>
            </a:r>
            <a:endParaRPr/>
          </a:p>
        </p:txBody>
      </p:sp>
      <p:pic>
        <p:nvPicPr>
          <p:cNvPr id="420" name="Google Shape;4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7257" y="1674248"/>
            <a:ext cx="3757667" cy="375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5973" y="2214682"/>
            <a:ext cx="4894853" cy="256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"/>
          <p:cNvSpPr/>
          <p:nvPr/>
        </p:nvSpPr>
        <p:spPr>
          <a:xfrm>
            <a:off x="671687" y="-1"/>
            <a:ext cx="1235621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4"/>
          <p:cNvSpPr/>
          <p:nvPr/>
        </p:nvSpPr>
        <p:spPr>
          <a:xfrm>
            <a:off x="1" y="0"/>
            <a:ext cx="1523999" cy="969053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1731539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914685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4"/>
          <p:cNvSpPr txBox="1"/>
          <p:nvPr/>
        </p:nvSpPr>
        <p:spPr>
          <a:xfrm>
            <a:off x="376743" y="222359"/>
            <a:ext cx="104547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Clients</a:t>
            </a:r>
            <a:endParaRPr/>
          </a:p>
        </p:txBody>
      </p:sp>
      <p:pic>
        <p:nvPicPr>
          <p:cNvPr id="431" name="Google Shape;43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4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4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pic>
        <p:nvPicPr>
          <p:cNvPr descr="รูปภาพประกอบด้วย ข้อความ&#10;&#10;คำอธิบายที่สร้างขึ้นโดยอัตโนมัติ" id="435" name="Google Shape;43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2085" y="4923033"/>
            <a:ext cx="1190445" cy="79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5751" y="2914216"/>
            <a:ext cx="1723766" cy="132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ภาพประกอบด้วย แผนที่&#10;&#10;คำอธิบายที่สร้างขึ้นโดยอัตโนมัติ" id="437" name="Google Shape;43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2684" y="4851350"/>
            <a:ext cx="827749" cy="92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4738" y="4820959"/>
            <a:ext cx="997778" cy="99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12378" y="5061671"/>
            <a:ext cx="1297726" cy="50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79573" y="1762439"/>
            <a:ext cx="1297726" cy="525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ภาพประกอบด้วย วัตถุ&#10;&#10;คำอธิบายที่สร้างขึ้นโดยอัตโนมัติ" id="441" name="Google Shape;441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5291" y="3391242"/>
            <a:ext cx="1690873" cy="440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ภาพประกอบด้วย วัตถุ&#10;&#10;คำอธิบายที่สร้างขึ้นโดยอัตโนมัติ" id="442" name="Google Shape;442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43748" y="3251993"/>
            <a:ext cx="85725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ภาพประกอบด้วย ภาพตัดปะ&#10;&#10;คำอธิบายที่สร้างขึ้นโดยอัตโนมัติ" id="443" name="Google Shape;443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00312" y="1685820"/>
            <a:ext cx="1520094" cy="795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ภาพประกอบด้วย ภาพตัดปะ&#10;&#10;คำอธิบายที่สร้างขึ้นโดยอัตโนมัติ" id="444" name="Google Shape;444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687506" y="3414820"/>
            <a:ext cx="1712242" cy="49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498679" y="3072685"/>
            <a:ext cx="1450724" cy="107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90452" y="4828924"/>
            <a:ext cx="981848" cy="98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170479" y="1653980"/>
            <a:ext cx="1952160" cy="74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187789" y="1639707"/>
            <a:ext cx="2404727" cy="88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843691" y="1803214"/>
            <a:ext cx="1435100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5"/>
          <p:cNvSpPr/>
          <p:nvPr/>
        </p:nvSpPr>
        <p:spPr>
          <a:xfrm>
            <a:off x="-289931" y="-1"/>
            <a:ext cx="4070600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5"/>
          <p:cNvSpPr/>
          <p:nvPr/>
        </p:nvSpPr>
        <p:spPr>
          <a:xfrm>
            <a:off x="3597522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5"/>
          <p:cNvSpPr/>
          <p:nvPr/>
        </p:nvSpPr>
        <p:spPr>
          <a:xfrm>
            <a:off x="3780669" y="-5552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45" y="1255324"/>
            <a:ext cx="11930890" cy="538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62721" y="102058"/>
            <a:ext cx="783613" cy="75383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5"/>
          <p:cNvSpPr txBox="1"/>
          <p:nvPr/>
        </p:nvSpPr>
        <p:spPr>
          <a:xfrm>
            <a:off x="1153701" y="186586"/>
            <a:ext cx="11833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6"/>
          <p:cNvSpPr/>
          <p:nvPr/>
        </p:nvSpPr>
        <p:spPr>
          <a:xfrm>
            <a:off x="-289931" y="-1"/>
            <a:ext cx="4070600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lang="en-US"/>
              <a:t>13</a:t>
            </a:r>
            <a:endParaRPr/>
          </a:p>
        </p:txBody>
      </p:sp>
      <p:pic>
        <p:nvPicPr>
          <p:cNvPr id="467" name="Google Shape;46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290" y="1031719"/>
            <a:ext cx="1766309" cy="226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9330" y="1014115"/>
            <a:ext cx="1508896" cy="228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97522" y="1044922"/>
            <a:ext cx="1785115" cy="2224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posing for the camera&#10;&#10;Description automatically generated" id="470" name="Google Shape;47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0454" y="1018515"/>
            <a:ext cx="1627094" cy="229149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6"/>
          <p:cNvSpPr txBox="1"/>
          <p:nvPr/>
        </p:nvSpPr>
        <p:spPr>
          <a:xfrm>
            <a:off x="302100" y="3526445"/>
            <a:ext cx="25439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Kobkrit Viriyayudhakorn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iApp Technology Co., Ltd.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6"/>
          <p:cNvSpPr txBox="1"/>
          <p:nvPr/>
        </p:nvSpPr>
        <p:spPr>
          <a:xfrm>
            <a:off x="3412650" y="3526445"/>
            <a:ext cx="21642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Thanapol Kongboonma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 Wanich Co., Ltd.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Investor and Advisor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6"/>
          <p:cNvSpPr txBox="1"/>
          <p:nvPr/>
        </p:nvSpPr>
        <p:spPr>
          <a:xfrm>
            <a:off x="5985905" y="3526445"/>
            <a:ext cx="24299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Tachanun Kangwantrakool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ISEM Co., Ltd.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6"/>
          <p:cNvSpPr txBox="1"/>
          <p:nvPr/>
        </p:nvSpPr>
        <p:spPr>
          <a:xfrm>
            <a:off x="8528147" y="3526445"/>
            <a:ext cx="34512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 Dr. Thanaruk Theeramunkong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Artificial Intelligence 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Association Of Thailand (AIAT) - Advisor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37703" y="4377124"/>
            <a:ext cx="12229703" cy="431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62721" y="102058"/>
            <a:ext cx="783613" cy="75383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6"/>
          <p:cNvSpPr/>
          <p:nvPr/>
        </p:nvSpPr>
        <p:spPr>
          <a:xfrm>
            <a:off x="3597522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6"/>
          <p:cNvSpPr/>
          <p:nvPr/>
        </p:nvSpPr>
        <p:spPr>
          <a:xfrm>
            <a:off x="3790808" y="-1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6"/>
          <p:cNvSpPr txBox="1"/>
          <p:nvPr/>
        </p:nvSpPr>
        <p:spPr>
          <a:xfrm>
            <a:off x="283772" y="186587"/>
            <a:ext cx="27943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Management &amp; Team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7"/>
          <p:cNvSpPr/>
          <p:nvPr/>
        </p:nvSpPr>
        <p:spPr>
          <a:xfrm>
            <a:off x="1572863" y="-1"/>
            <a:ext cx="1235621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7"/>
          <p:cNvSpPr/>
          <p:nvPr/>
        </p:nvSpPr>
        <p:spPr>
          <a:xfrm>
            <a:off x="1" y="0"/>
            <a:ext cx="2491749" cy="969053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7"/>
          <p:cNvSpPr/>
          <p:nvPr/>
        </p:nvSpPr>
        <p:spPr>
          <a:xfrm>
            <a:off x="2632715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7"/>
          <p:cNvSpPr/>
          <p:nvPr/>
        </p:nvSpPr>
        <p:spPr>
          <a:xfrm>
            <a:off x="2815861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7"/>
          <p:cNvSpPr txBox="1"/>
          <p:nvPr/>
        </p:nvSpPr>
        <p:spPr>
          <a:xfrm>
            <a:off x="376743" y="222359"/>
            <a:ext cx="86914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</a:t>
            </a:r>
            <a:endParaRPr/>
          </a:p>
        </p:txBody>
      </p:sp>
      <p:pic>
        <p:nvPicPr>
          <p:cNvPr id="489" name="Google Shape;4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7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91" name="Google Shape;491;p17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7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sp>
        <p:nvSpPr>
          <p:cNvPr id="493" name="Google Shape;49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</a:t>
            </a:r>
            <a:endParaRPr/>
          </a:p>
        </p:txBody>
      </p:sp>
      <p:pic>
        <p:nvPicPr>
          <p:cNvPr id="494" name="Google Shape;49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138" y="1036775"/>
            <a:ext cx="7325434" cy="3514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663" y="4536981"/>
            <a:ext cx="2580083" cy="193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6225" y="1032053"/>
            <a:ext cx="4568798" cy="351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81300" y="4535383"/>
            <a:ext cx="2862943" cy="214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44243" y="4546513"/>
            <a:ext cx="4271282" cy="201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888465" y="4524205"/>
            <a:ext cx="2129123" cy="2056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รูปภาพประกอบด้วย กลางแจ้ง, อาคาร, ท้องฟ้า, ต้นไม้&#10;&#10;คำอธิบายที่สร้างขึ้นโดยอัตโนมัติ" id="504" name="Google Shape;50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" y="0"/>
            <a:ext cx="12191632" cy="690217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8"/>
          <p:cNvSpPr/>
          <p:nvPr/>
        </p:nvSpPr>
        <p:spPr>
          <a:xfrm>
            <a:off x="723927" y="3"/>
            <a:ext cx="1715880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8"/>
          <p:cNvSpPr/>
          <p:nvPr/>
        </p:nvSpPr>
        <p:spPr>
          <a:xfrm>
            <a:off x="0" y="0"/>
            <a:ext cx="1523999" cy="969053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8"/>
          <p:cNvSpPr/>
          <p:nvPr/>
        </p:nvSpPr>
        <p:spPr>
          <a:xfrm>
            <a:off x="2256661" y="3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8"/>
          <p:cNvSpPr/>
          <p:nvPr/>
        </p:nvSpPr>
        <p:spPr>
          <a:xfrm>
            <a:off x="2439807" y="3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6950" y="3409950"/>
            <a:ext cx="38100" cy="381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510" name="Google Shape;510;p18"/>
          <p:cNvSpPr/>
          <p:nvPr/>
        </p:nvSpPr>
        <p:spPr>
          <a:xfrm>
            <a:off x="0" y="3409950"/>
            <a:ext cx="12191631" cy="3492227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8"/>
          <p:cNvSpPr txBox="1"/>
          <p:nvPr/>
        </p:nvSpPr>
        <p:spPr>
          <a:xfrm>
            <a:off x="418742" y="192140"/>
            <a:ext cx="15408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 us</a:t>
            </a:r>
            <a:endParaRPr/>
          </a:p>
        </p:txBody>
      </p:sp>
      <p:sp>
        <p:nvSpPr>
          <p:cNvPr id="512" name="Google Shape;512;p18"/>
          <p:cNvSpPr txBox="1"/>
          <p:nvPr/>
        </p:nvSpPr>
        <p:spPr>
          <a:xfrm>
            <a:off x="6395887" y="4525785"/>
            <a:ext cx="464691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80/359 หมู่ที่ 3 ซอยคลองหลวง 26  ตำบลคลองหนึ่ง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อำเภอคลองหลวง จังหวัดปทุมธานี 12120 ประเทศไทย</a:t>
            </a:r>
            <a:endParaRPr/>
          </a:p>
        </p:txBody>
      </p:sp>
      <p:pic>
        <p:nvPicPr>
          <p:cNvPr id="513" name="Google Shape;51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8024" y="4599409"/>
            <a:ext cx="356784" cy="35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29048" y="5485602"/>
            <a:ext cx="327658" cy="32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98022" y="5485602"/>
            <a:ext cx="356785" cy="35879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8"/>
          <p:cNvSpPr txBox="1"/>
          <p:nvPr/>
        </p:nvSpPr>
        <p:spPr>
          <a:xfrm>
            <a:off x="6395887" y="5485602"/>
            <a:ext cx="26113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เว็บไซต์: http://iapp.co.th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เว็บไซต์: http://ai.iapp.co.th</a:t>
            </a:r>
            <a:endParaRPr/>
          </a:p>
        </p:txBody>
      </p:sp>
      <p:pic>
        <p:nvPicPr>
          <p:cNvPr id="517" name="Google Shape;517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05755" y="4599409"/>
            <a:ext cx="327658" cy="329503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8"/>
          <p:cNvSpPr txBox="1"/>
          <p:nvPr/>
        </p:nvSpPr>
        <p:spPr>
          <a:xfrm>
            <a:off x="2397622" y="5485602"/>
            <a:ext cx="18685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info@iapp.co.th</a:t>
            </a:r>
            <a:endParaRPr/>
          </a:p>
        </p:txBody>
      </p:sp>
      <p:sp>
        <p:nvSpPr>
          <p:cNvPr id="519" name="Google Shape;519;p18"/>
          <p:cNvSpPr txBox="1"/>
          <p:nvPr/>
        </p:nvSpPr>
        <p:spPr>
          <a:xfrm>
            <a:off x="2378004" y="4552600"/>
            <a:ext cx="16118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0-2051-2453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8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2" name="Google Shape;522;p18"/>
          <p:cNvSpPr txBox="1"/>
          <p:nvPr/>
        </p:nvSpPr>
        <p:spPr>
          <a:xfrm>
            <a:off x="723927" y="3812879"/>
            <a:ext cx="35422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บริษัท ไอแอพพ์เทคโนโลยี จำกัด</a:t>
            </a:r>
            <a:endParaRPr/>
          </a:p>
        </p:txBody>
      </p:sp>
      <p:sp>
        <p:nvSpPr>
          <p:cNvPr id="523" name="Google Shape;523;p18"/>
          <p:cNvSpPr/>
          <p:nvPr/>
        </p:nvSpPr>
        <p:spPr>
          <a:xfrm>
            <a:off x="185" y="6551506"/>
            <a:ext cx="12191631" cy="350671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8"/>
          <p:cNvSpPr txBox="1"/>
          <p:nvPr/>
        </p:nvSpPr>
        <p:spPr>
          <a:xfrm>
            <a:off x="4455317" y="6598841"/>
            <a:ext cx="33989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sp>
        <p:nvSpPr>
          <p:cNvPr id="525" name="Google Shape;5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14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9"/>
          <p:cNvSpPr/>
          <p:nvPr/>
        </p:nvSpPr>
        <p:spPr>
          <a:xfrm>
            <a:off x="3035636" y="2858"/>
            <a:ext cx="1818126" cy="2229030"/>
          </a:xfrm>
          <a:prstGeom prst="parallelogram">
            <a:avLst>
              <a:gd fmla="val 61649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9"/>
          <p:cNvSpPr/>
          <p:nvPr/>
        </p:nvSpPr>
        <p:spPr>
          <a:xfrm>
            <a:off x="519729" y="0"/>
            <a:ext cx="3716058" cy="3890312"/>
          </a:xfrm>
          <a:prstGeom prst="parallelogram">
            <a:avLst>
              <a:gd fmla="val 53264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6950" y="340995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19"/>
          <p:cNvSpPr txBox="1"/>
          <p:nvPr/>
        </p:nvSpPr>
        <p:spPr>
          <a:xfrm>
            <a:off x="4241967" y="2875002"/>
            <a:ext cx="370806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6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 </a:t>
            </a:r>
            <a:endParaRPr/>
          </a:p>
        </p:txBody>
      </p:sp>
      <p:pic>
        <p:nvPicPr>
          <p:cNvPr id="534" name="Google Shape;53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9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6" name="Google Shape;536;p19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9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sp>
        <p:nvSpPr>
          <p:cNvPr id="538" name="Google Shape;53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/>
          <p:nvPr/>
        </p:nvSpPr>
        <p:spPr>
          <a:xfrm>
            <a:off x="6907576" y="3024462"/>
            <a:ext cx="5284424" cy="1082532"/>
          </a:xfrm>
          <a:prstGeom prst="rect">
            <a:avLst/>
          </a:prstGeom>
          <a:solidFill>
            <a:srgbClr val="E2151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 rot="-3158011">
            <a:off x="5626662" y="5139463"/>
            <a:ext cx="4865056" cy="1036847"/>
          </a:xfrm>
          <a:prstGeom prst="rect">
            <a:avLst/>
          </a:prstGeom>
          <a:solidFill>
            <a:srgbClr val="E2151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รูปภาพประกอบด้วย ภาพหน้าจอ&#10;&#10;คำอธิบายที่สร้างขึ้นโดยอัตโนมัติ" id="131" name="Google Shape;13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8721" y="1592142"/>
            <a:ext cx="6227495" cy="537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6950" y="340995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/>
          <p:nvPr/>
        </p:nvSpPr>
        <p:spPr>
          <a:xfrm>
            <a:off x="10228208" y="6920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752432" y="2426017"/>
            <a:ext cx="5040162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Artificial Intelligence Services Provider for Solving </a:t>
            </a:r>
            <a:b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South East Asia AI Problems (Starting from Thailand)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License Plate OCR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 Recognition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Voice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Chatbot + Voice Chatbot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Voice Command + Wakeword Detection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language Understanding</a:t>
            </a:r>
            <a:endParaRPr/>
          </a:p>
        </p:txBody>
      </p:sp>
      <p:sp>
        <p:nvSpPr>
          <p:cNvPr id="135" name="Google Shape;135;p2"/>
          <p:cNvSpPr txBox="1"/>
          <p:nvPr/>
        </p:nvSpPr>
        <p:spPr>
          <a:xfrm>
            <a:off x="744166" y="1159450"/>
            <a:ext cx="290496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iApp Technology</a:t>
            </a:r>
            <a:endParaRPr b="1" sz="4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6" name="Google Shape;13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307" y="362181"/>
            <a:ext cx="429859" cy="41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744166" y="307333"/>
            <a:ext cx="207864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iApp Technology</a:t>
            </a:r>
            <a:endParaRPr i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41" name="Google Shape;141;p2"/>
          <p:cNvSpPr txBox="1"/>
          <p:nvPr/>
        </p:nvSpPr>
        <p:spPr>
          <a:xfrm>
            <a:off x="744166" y="1743034"/>
            <a:ext cx="42867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Localize AI for Southeast Asia</a:t>
            </a:r>
            <a:endParaRPr i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7096" y="3192238"/>
            <a:ext cx="34636" cy="34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 txBox="1"/>
          <p:nvPr/>
        </p:nvSpPr>
        <p:spPr>
          <a:xfrm>
            <a:off x="10228208" y="6920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1276896" y="1793683"/>
            <a:ext cx="2020308" cy="2767093"/>
          </a:xfrm>
          <a:prstGeom prst="roundRect">
            <a:avLst>
              <a:gd fmla="val 2075" name="adj"/>
            </a:avLst>
          </a:prstGeom>
          <a:solidFill>
            <a:schemeClr val="lt1"/>
          </a:solidFill>
          <a:ln>
            <a:noFill/>
          </a:ln>
          <a:effectLst>
            <a:outerShdw blurRad="457200" rotWithShape="0" algn="tl" dir="2700000" dist="38100">
              <a:srgbClr val="AEABAB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3779928" y="1782394"/>
            <a:ext cx="2020308" cy="2767093"/>
          </a:xfrm>
          <a:prstGeom prst="roundRect">
            <a:avLst>
              <a:gd fmla="val 2075" name="adj"/>
            </a:avLst>
          </a:prstGeom>
          <a:solidFill>
            <a:schemeClr val="lt1"/>
          </a:solidFill>
          <a:ln>
            <a:noFill/>
          </a:ln>
          <a:effectLst>
            <a:outerShdw blurRad="457200" rotWithShape="0" algn="tl" dir="2700000" dist="38100">
              <a:srgbClr val="BFBFBF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6298634" y="1782394"/>
            <a:ext cx="2020308" cy="2767093"/>
          </a:xfrm>
          <a:prstGeom prst="roundRect">
            <a:avLst>
              <a:gd fmla="val 2075" name="adj"/>
            </a:avLst>
          </a:prstGeom>
          <a:solidFill>
            <a:schemeClr val="lt1"/>
          </a:solidFill>
          <a:ln>
            <a:noFill/>
          </a:ln>
          <a:effectLst>
            <a:outerShdw blurRad="457200" rotWithShape="0" algn="ctr" dir="2700000" dist="38100">
              <a:srgbClr val="AEABAB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8801666" y="1782394"/>
            <a:ext cx="2020308" cy="2767093"/>
          </a:xfrm>
          <a:prstGeom prst="roundRect">
            <a:avLst>
              <a:gd fmla="val 2075" name="adj"/>
            </a:avLst>
          </a:prstGeom>
          <a:solidFill>
            <a:schemeClr val="lt1"/>
          </a:solidFill>
          <a:ln>
            <a:noFill/>
          </a:ln>
          <a:effectLst>
            <a:outerShdw blurRad="457200" rotWithShape="0" algn="ctr" dir="2700000" dist="38100">
              <a:srgbClr val="AEABAB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6356" y="2517683"/>
            <a:ext cx="1111352" cy="111135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>
            <a:hlinkClick r:id="rId5"/>
          </p:cNvPr>
          <p:cNvSpPr/>
          <p:nvPr/>
        </p:nvSpPr>
        <p:spPr>
          <a:xfrm>
            <a:off x="1276896" y="3900091"/>
            <a:ext cx="2020308" cy="660685"/>
          </a:xfrm>
          <a:prstGeom prst="roundRect">
            <a:avLst>
              <a:gd fmla="val 207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>
            <a:hlinkClick r:id="rId6"/>
          </p:cNvPr>
          <p:cNvSpPr/>
          <p:nvPr/>
        </p:nvSpPr>
        <p:spPr>
          <a:xfrm>
            <a:off x="3779927" y="3888802"/>
            <a:ext cx="2020308" cy="660685"/>
          </a:xfrm>
          <a:prstGeom prst="roundRect">
            <a:avLst>
              <a:gd fmla="val 207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">
            <a:hlinkClick r:id="rId7"/>
          </p:cNvPr>
          <p:cNvSpPr/>
          <p:nvPr/>
        </p:nvSpPr>
        <p:spPr>
          <a:xfrm>
            <a:off x="6294516" y="3888801"/>
            <a:ext cx="2028406" cy="660685"/>
          </a:xfrm>
          <a:prstGeom prst="roundRect">
            <a:avLst>
              <a:gd fmla="val 207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>
            <a:hlinkClick r:id="rId8"/>
          </p:cNvPr>
          <p:cNvSpPr/>
          <p:nvPr/>
        </p:nvSpPr>
        <p:spPr>
          <a:xfrm>
            <a:off x="8806050" y="3893291"/>
            <a:ext cx="2020306" cy="660685"/>
          </a:xfrm>
          <a:prstGeom prst="roundRect">
            <a:avLst>
              <a:gd fmla="val 207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30159" y="2533375"/>
            <a:ext cx="1093151" cy="10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53042" y="2520438"/>
            <a:ext cx="1111352" cy="111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42073" y="2497931"/>
            <a:ext cx="1096013" cy="109601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"/>
          <p:cNvSpPr txBox="1"/>
          <p:nvPr/>
        </p:nvSpPr>
        <p:spPr>
          <a:xfrm>
            <a:off x="1344072" y="4801491"/>
            <a:ext cx="189259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 Recognition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1767681" y="2006881"/>
            <a:ext cx="10174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รู้จำใบหน้า</a:t>
            </a:r>
            <a:endParaRPr/>
          </a:p>
        </p:txBody>
      </p:sp>
      <p:sp>
        <p:nvSpPr>
          <p:cNvPr id="164" name="Google Shape;164;p3"/>
          <p:cNvSpPr txBox="1"/>
          <p:nvPr/>
        </p:nvSpPr>
        <p:spPr>
          <a:xfrm>
            <a:off x="3648888" y="4815431"/>
            <a:ext cx="2282385" cy="1854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</a:t>
            </a:r>
            <a:endParaRPr/>
          </a:p>
          <a:p>
            <a:pPr indent="0" lvl="0" marL="0" marR="0" rtl="0" algn="ctr"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 Image</a:t>
            </a:r>
            <a:endParaRPr/>
          </a:p>
          <a:p>
            <a:pPr indent="0" lvl="0" marL="0" marR="0" rtl="0" algn="ctr"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Recognition</a:t>
            </a:r>
            <a:endParaRPr/>
          </a:p>
          <a:p>
            <a:pPr indent="0" lvl="0" marL="0" marR="0" rtl="0" algn="ctr">
              <a:spcBef>
                <a:spcPts val="5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3"/>
          <p:cNvSpPr txBox="1"/>
          <p:nvPr/>
        </p:nvSpPr>
        <p:spPr>
          <a:xfrm>
            <a:off x="1865024" y="4091904"/>
            <a:ext cx="77119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TRY NOW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3"/>
          <p:cNvSpPr txBox="1"/>
          <p:nvPr/>
        </p:nvSpPr>
        <p:spPr>
          <a:xfrm>
            <a:off x="4437258" y="4097862"/>
            <a:ext cx="77119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TRY NOW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3"/>
          <p:cNvSpPr txBox="1"/>
          <p:nvPr/>
        </p:nvSpPr>
        <p:spPr>
          <a:xfrm>
            <a:off x="6934715" y="4065254"/>
            <a:ext cx="77119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TRY NOW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9414862" y="4088551"/>
            <a:ext cx="84830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TRY NOW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3"/>
          <p:cNvSpPr txBox="1"/>
          <p:nvPr/>
        </p:nvSpPr>
        <p:spPr>
          <a:xfrm>
            <a:off x="3973105" y="1975064"/>
            <a:ext cx="17184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125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อ่านข้อมูลจากรูปบัตร</a:t>
            </a:r>
            <a:endParaRPr/>
          </a:p>
        </p:txBody>
      </p:sp>
      <p:sp>
        <p:nvSpPr>
          <p:cNvPr id="170" name="Google Shape;170;p3"/>
          <p:cNvSpPr txBox="1"/>
          <p:nvPr/>
        </p:nvSpPr>
        <p:spPr>
          <a:xfrm>
            <a:off x="6523842" y="1985318"/>
            <a:ext cx="15552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อ่านป้ายทะเบียนรถ</a:t>
            </a:r>
            <a:endParaRPr/>
          </a:p>
        </p:txBody>
      </p:sp>
      <p:sp>
        <p:nvSpPr>
          <p:cNvPr id="171" name="Google Shape;171;p3"/>
          <p:cNvSpPr txBox="1"/>
          <p:nvPr/>
        </p:nvSpPr>
        <p:spPr>
          <a:xfrm>
            <a:off x="9241117" y="2006881"/>
            <a:ext cx="11368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ลบพื้นหลัง</a:t>
            </a:r>
            <a:endParaRPr/>
          </a:p>
        </p:txBody>
      </p:sp>
      <p:sp>
        <p:nvSpPr>
          <p:cNvPr id="172" name="Google Shape;172;p3"/>
          <p:cNvSpPr txBox="1"/>
          <p:nvPr/>
        </p:nvSpPr>
        <p:spPr>
          <a:xfrm>
            <a:off x="6343354" y="4812813"/>
            <a:ext cx="1823344" cy="1410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Car License</a:t>
            </a:r>
            <a:endParaRPr/>
          </a:p>
          <a:p>
            <a:pPr indent="0" lvl="0" marL="0" marR="0" rtl="0" algn="ctr"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Plate Image </a:t>
            </a:r>
            <a:endParaRPr/>
          </a:p>
          <a:p>
            <a:pPr indent="0" lvl="0" marL="0" marR="0" rtl="0" algn="ctr"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Recognition</a:t>
            </a:r>
            <a:endParaRPr/>
          </a:p>
        </p:txBody>
      </p:sp>
      <p:sp>
        <p:nvSpPr>
          <p:cNvPr id="173" name="Google Shape;173;p3"/>
          <p:cNvSpPr txBox="1"/>
          <p:nvPr/>
        </p:nvSpPr>
        <p:spPr>
          <a:xfrm>
            <a:off x="8610784" y="4812813"/>
            <a:ext cx="2359621" cy="966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Background</a:t>
            </a:r>
            <a:endParaRPr/>
          </a:p>
          <a:p>
            <a:pPr indent="0" lvl="0" marL="0" marR="0" rtl="0" algn="ctr"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Remover for Photo ID </a:t>
            </a: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671687" y="-1"/>
            <a:ext cx="4758541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1" y="0"/>
            <a:ext cx="2043288" cy="969053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5265496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5448642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247714" y="151143"/>
            <a:ext cx="48478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Recognition (AI ด้านรู้จำรูปภาพ)</a:t>
            </a:r>
            <a:endParaRPr/>
          </a:p>
        </p:txBody>
      </p:sp>
      <p:pic>
        <p:nvPicPr>
          <p:cNvPr id="179" name="Google Shape;179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183" name="Google Shape;183;p3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/>
          <p:nvPr/>
        </p:nvSpPr>
        <p:spPr>
          <a:xfrm>
            <a:off x="7503098" y="5679645"/>
            <a:ext cx="3390248" cy="571117"/>
          </a:xfrm>
          <a:prstGeom prst="chevron">
            <a:avLst>
              <a:gd fmla="val 50000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"/>
          <p:cNvSpPr/>
          <p:nvPr/>
        </p:nvSpPr>
        <p:spPr>
          <a:xfrm>
            <a:off x="373597" y="5737206"/>
            <a:ext cx="3286602" cy="571117"/>
          </a:xfrm>
          <a:prstGeom prst="homePlate">
            <a:avLst>
              <a:gd fmla="val 50000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3938347" y="5687132"/>
            <a:ext cx="3286603" cy="571117"/>
          </a:xfrm>
          <a:prstGeom prst="chevron">
            <a:avLst>
              <a:gd fmla="val 50000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10228208" y="6920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1118935" y="5795081"/>
            <a:ext cx="14510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Upload Image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4696185" y="5743661"/>
            <a:ext cx="17940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Service as API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8777692" y="5743661"/>
            <a:ext cx="7553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4"/>
          <p:cNvSpPr/>
          <p:nvPr/>
        </p:nvSpPr>
        <p:spPr>
          <a:xfrm>
            <a:off x="671687" y="-1"/>
            <a:ext cx="4758541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"/>
          <p:cNvSpPr txBox="1"/>
          <p:nvPr/>
        </p:nvSpPr>
        <p:spPr>
          <a:xfrm>
            <a:off x="323456" y="149178"/>
            <a:ext cx="35125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4"/>
          <p:cNvSpPr txBox="1"/>
          <p:nvPr/>
        </p:nvSpPr>
        <p:spPr>
          <a:xfrm>
            <a:off x="346778" y="712604"/>
            <a:ext cx="43925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อ่านข้อมูลจากรูปบัตรประชาชนไทยให้เป็นข้อความอัตโนมัติ</a:t>
            </a:r>
            <a:endParaRPr/>
          </a:p>
        </p:txBody>
      </p:sp>
      <p:sp>
        <p:nvSpPr>
          <p:cNvPr id="200" name="Google Shape;200;p4"/>
          <p:cNvSpPr/>
          <p:nvPr/>
        </p:nvSpPr>
        <p:spPr>
          <a:xfrm>
            <a:off x="5196412" y="-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4"/>
          <p:cNvSpPr/>
          <p:nvPr/>
        </p:nvSpPr>
        <p:spPr>
          <a:xfrm>
            <a:off x="5430228" y="0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4" name="Google Shape;204;p4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811" y="2146934"/>
            <a:ext cx="2585920" cy="315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56090" y="2281947"/>
            <a:ext cx="2677736" cy="2228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ภาพประกอบด้วย ภาพหน้าจอ&#10;&#10;คำอธิบายที่สร้างขึ้นโดยอัตโนมัติ" id="207" name="Google Shape;20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3473" y="1716362"/>
            <a:ext cx="3569497" cy="342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209" name="Google Shape;209;p4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8878" y="1707019"/>
            <a:ext cx="6630289" cy="374209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"/>
          <p:cNvSpPr txBox="1"/>
          <p:nvPr/>
        </p:nvSpPr>
        <p:spPr>
          <a:xfrm>
            <a:off x="10228208" y="6920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7" name="Google Shape;217;p5"/>
          <p:cNvSpPr txBox="1"/>
          <p:nvPr/>
        </p:nvSpPr>
        <p:spPr>
          <a:xfrm>
            <a:off x="1118935" y="5795081"/>
            <a:ext cx="14510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Upload Image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5"/>
          <p:cNvSpPr txBox="1"/>
          <p:nvPr/>
        </p:nvSpPr>
        <p:spPr>
          <a:xfrm>
            <a:off x="4696185" y="5743661"/>
            <a:ext cx="17940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Service as API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671687" y="-1"/>
            <a:ext cx="4758541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 txBox="1"/>
          <p:nvPr/>
        </p:nvSpPr>
        <p:spPr>
          <a:xfrm>
            <a:off x="323456" y="149178"/>
            <a:ext cx="35125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5"/>
          <p:cNvSpPr txBox="1"/>
          <p:nvPr/>
        </p:nvSpPr>
        <p:spPr>
          <a:xfrm>
            <a:off x="346778" y="712604"/>
            <a:ext cx="43925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อ่านข้อมูลจากรูปบัตรประชาชนไทยให้เป็นข้อความอัตโนมัติ</a:t>
            </a:r>
            <a:endParaRPr/>
          </a:p>
        </p:txBody>
      </p:sp>
      <p:sp>
        <p:nvSpPr>
          <p:cNvPr id="223" name="Google Shape;223;p5"/>
          <p:cNvSpPr/>
          <p:nvPr/>
        </p:nvSpPr>
        <p:spPr>
          <a:xfrm>
            <a:off x="5196412" y="-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5430228" y="0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229" name="Google Shape;229;p5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pic>
        <p:nvPicPr>
          <p:cNvPr id="230" name="Google Shape;23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464" y="1662313"/>
            <a:ext cx="3167599" cy="200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3463" y="4155695"/>
            <a:ext cx="3167600" cy="20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/>
          <p:cNvSpPr txBox="1"/>
          <p:nvPr/>
        </p:nvSpPr>
        <p:spPr>
          <a:xfrm>
            <a:off x="1345063" y="1162259"/>
            <a:ext cx="2017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front.jpg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538943" y="3703726"/>
            <a:ext cx="2823320" cy="25425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back.jpg (optional)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3835956" y="3155784"/>
            <a:ext cx="1927274" cy="130809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OCR</a:t>
            </a:r>
            <a:endParaRPr/>
          </a:p>
        </p:txBody>
      </p:sp>
      <p:sp>
        <p:nvSpPr>
          <p:cNvPr id="235" name="Google Shape;235;p5"/>
          <p:cNvSpPr txBox="1"/>
          <p:nvPr/>
        </p:nvSpPr>
        <p:spPr>
          <a:xfrm>
            <a:off x="7509643" y="1147276"/>
            <a:ext cx="20647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JSON Format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6"/>
          <p:cNvSpPr/>
          <p:nvPr/>
        </p:nvSpPr>
        <p:spPr>
          <a:xfrm>
            <a:off x="671687" y="-1"/>
            <a:ext cx="4758541" cy="969053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1" y="0"/>
            <a:ext cx="2043288" cy="969053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5265496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448642" y="0"/>
            <a:ext cx="382854" cy="969053"/>
          </a:xfrm>
          <a:prstGeom prst="parallelogram">
            <a:avLst>
              <a:gd fmla="val 63061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 txBox="1"/>
          <p:nvPr/>
        </p:nvSpPr>
        <p:spPr>
          <a:xfrm>
            <a:off x="1129065" y="192137"/>
            <a:ext cx="26965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 (ทดลองใช้งาน)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6" name="Google Shape;2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237" y="5251450"/>
            <a:ext cx="11049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6"/>
          <p:cNvSpPr txBox="1"/>
          <p:nvPr/>
        </p:nvSpPr>
        <p:spPr>
          <a:xfrm>
            <a:off x="661302" y="6173788"/>
            <a:ext cx="2096149" cy="125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https://ai.iapp.co.th/thai-id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8" name="Google Shape;2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2695" y="983281"/>
            <a:ext cx="4257374" cy="5488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8809" y="804538"/>
            <a:ext cx="3790063" cy="580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37296" y="136525"/>
            <a:ext cx="4690159" cy="7182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7"/>
          <p:cNvSpPr/>
          <p:nvPr/>
        </p:nvSpPr>
        <p:spPr>
          <a:xfrm>
            <a:off x="671687" y="-1"/>
            <a:ext cx="4758541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 txBox="1"/>
          <p:nvPr/>
        </p:nvSpPr>
        <p:spPr>
          <a:xfrm>
            <a:off x="323456" y="149178"/>
            <a:ext cx="505458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OCR’s Accuracy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7"/>
          <p:cNvSpPr txBox="1"/>
          <p:nvPr/>
        </p:nvSpPr>
        <p:spPr>
          <a:xfrm>
            <a:off x="271273" y="725531"/>
            <a:ext cx="25539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ความแม่นยำของการรู้จำตัวอักษร</a:t>
            </a: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5196412" y="-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5430228" y="0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7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64" name="Google Shape;264;p7"/>
          <p:cNvGraphicFramePr/>
          <p:nvPr/>
        </p:nvGraphicFramePr>
        <p:xfrm>
          <a:off x="323456" y="145948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{BD1CA089-5B8C-4A62-88ED-859343CB8337}</a:tableStyleId>
              </a:tblPr>
              <a:tblGrid>
                <a:gridCol w="1797475"/>
                <a:gridCol w="2417025"/>
                <a:gridCol w="1694950"/>
              </a:tblGrid>
              <a:tr h="269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Key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Meaning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Accuracy (%)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address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ที่อยู่บรรทัดแรก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87.42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address2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ที่อยู่บรรทัดที่ 2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76.87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back_number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เลขเลเซอร์หลังบัตร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90.98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en_dob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วัน เดือน ปี เกิด ภาษาอังกฤษ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90.85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en_fname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ชื่อจริง ภาษาอังกฤษ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74.91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en_lname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นามสกุล ภาษาอังกฤษ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80.47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face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ข้อมูลภาพใบหน้าแบบ base64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100.00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id_number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เลขบัตรประชาชน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87.45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religion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ศาสนา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75.26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</a:tbl>
          </a:graphicData>
        </a:graphic>
      </p:graphicFrame>
      <p:sp>
        <p:nvSpPr>
          <p:cNvPr id="265" name="Google Shape;265;p7"/>
          <p:cNvSpPr/>
          <p:nvPr/>
        </p:nvSpPr>
        <p:spPr>
          <a:xfrm>
            <a:off x="7116367" y="4999960"/>
            <a:ext cx="544150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accuracy: 88.91% </a:t>
            </a:r>
            <a:endParaRPr/>
          </a:p>
        </p:txBody>
      </p:sp>
      <p:graphicFrame>
        <p:nvGraphicFramePr>
          <p:cNvPr id="266" name="Google Shape;266;p7"/>
          <p:cNvGraphicFramePr/>
          <p:nvPr/>
        </p:nvGraphicFramePr>
        <p:xfrm>
          <a:off x="6356712" y="14581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{BD1CA089-5B8C-4A62-88ED-859343CB8337}</a:tableStyleId>
              </a:tblPr>
              <a:tblGrid>
                <a:gridCol w="1226650"/>
                <a:gridCol w="2831625"/>
                <a:gridCol w="1140325"/>
              </a:tblGrid>
              <a:tr h="165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Key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Meaning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Accuracy (%)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th_name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คำนำหน้า ชื่อจริง นามสกุล ภาษาไทย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90.87%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th_dob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วัน เดือน ปี เกิด ภาษาไทย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arabu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91.66</a:t>
                      </a:r>
                      <a:r>
                        <a:rPr lang="en-US" sz="18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8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Th_issue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วัน เดือน ปี ที่ออกบัตร ภาษาไทย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b="0" i="0"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91.67</a:t>
                      </a: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En_issue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วัน เดือน ปี ที่ออกบัตร ภาษาอังกฤษ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b="0" i="0"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82.38</a:t>
                      </a: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Th_expire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วัน เดือน ปี ที่บัตรหมดอายุ ภาษาไทย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b="0" i="0"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87.67</a:t>
                      </a: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En_expire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วัน เดือน ปี ที่บัตรหมดอายุ </a:t>
                      </a: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ภาษาอังกฤษ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b="0" i="0" lang="en-US" sz="1600" u="none" cap="none" strike="noStrik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80.66</a:t>
                      </a:r>
                      <a:r>
                        <a:rPr lang="en-US" sz="16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%</a:t>
                      </a:r>
                      <a:endParaRPr sz="16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121900" marB="121900" marR="121900" marL="121900"/>
                </a:tc>
              </a:tr>
            </a:tbl>
          </a:graphicData>
        </a:graphic>
      </p:graphicFrame>
      <p:sp>
        <p:nvSpPr>
          <p:cNvPr id="267" name="Google Shape;267;p7"/>
          <p:cNvSpPr txBox="1"/>
          <p:nvPr/>
        </p:nvSpPr>
        <p:spPr>
          <a:xfrm>
            <a:off x="6884950" y="6399975"/>
            <a:ext cx="35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Overall Accuracy = 89.36%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 txBox="1"/>
          <p:nvPr/>
        </p:nvSpPr>
        <p:spPr>
          <a:xfrm>
            <a:off x="10228208" y="6920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4" name="Google Shape;274;p8"/>
          <p:cNvSpPr txBox="1"/>
          <p:nvPr/>
        </p:nvSpPr>
        <p:spPr>
          <a:xfrm>
            <a:off x="1118935" y="5795081"/>
            <a:ext cx="14510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Upload Image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8"/>
          <p:cNvSpPr txBox="1"/>
          <p:nvPr/>
        </p:nvSpPr>
        <p:spPr>
          <a:xfrm>
            <a:off x="4696185" y="5743661"/>
            <a:ext cx="17940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Service as API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671687" y="-1"/>
            <a:ext cx="4758541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 txBox="1"/>
          <p:nvPr/>
        </p:nvSpPr>
        <p:spPr>
          <a:xfrm>
            <a:off x="323456" y="149178"/>
            <a:ext cx="35125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8"/>
          <p:cNvSpPr txBox="1"/>
          <p:nvPr/>
        </p:nvSpPr>
        <p:spPr>
          <a:xfrm>
            <a:off x="346778" y="712604"/>
            <a:ext cx="43925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อ่านข้อมูลจากรูปบัตรประชาชนไทยให้เป็นข้อความอัตโนมัติ</a:t>
            </a:r>
            <a:endParaRPr/>
          </a:p>
        </p:txBody>
      </p:sp>
      <p:sp>
        <p:nvSpPr>
          <p:cNvPr id="280" name="Google Shape;280;p8"/>
          <p:cNvSpPr/>
          <p:nvPr/>
        </p:nvSpPr>
        <p:spPr>
          <a:xfrm>
            <a:off x="5196412" y="-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5430228" y="0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8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286" name="Google Shape;286;p8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sp>
        <p:nvSpPr>
          <p:cNvPr id="287" name="Google Shape;287;p8"/>
          <p:cNvSpPr txBox="1"/>
          <p:nvPr/>
        </p:nvSpPr>
        <p:spPr>
          <a:xfrm>
            <a:off x="323456" y="1446558"/>
            <a:ext cx="11317906" cy="5693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JPG, JPEG, PNG, GIF file format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should be up-right, well aligned and contain only the card itself.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resolution of card mustn’t less than 600 pixels width &amp; 400 pixels height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size mustn’t larger than 2 Megabyte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retrieve person’s first name, last name, ID number, date of birth, address, religion, laser number, issue &amp; expire dates and face.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 time is ~6 second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API server.</a:t>
            </a:r>
            <a:endParaRPr/>
          </a:p>
          <a:p>
            <a:pPr indent="-457200" lvl="0" marL="64346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information is stored after the processing.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 txBox="1"/>
          <p:nvPr/>
        </p:nvSpPr>
        <p:spPr>
          <a:xfrm>
            <a:off x="10228208" y="6920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4" name="Google Shape;294;p9"/>
          <p:cNvSpPr txBox="1"/>
          <p:nvPr/>
        </p:nvSpPr>
        <p:spPr>
          <a:xfrm>
            <a:off x="1118935" y="5795081"/>
            <a:ext cx="14510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Upload Image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4696185" y="5743661"/>
            <a:ext cx="17940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Service as API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671687" y="-1"/>
            <a:ext cx="4758541" cy="1263887"/>
          </a:xfrm>
          <a:prstGeom prst="parallelogram">
            <a:avLst>
              <a:gd fmla="val 25000" name="adj"/>
            </a:avLst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1" y="0"/>
            <a:ext cx="2043288" cy="1263887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 txBox="1"/>
          <p:nvPr/>
        </p:nvSpPr>
        <p:spPr>
          <a:xfrm>
            <a:off x="323456" y="149178"/>
            <a:ext cx="35125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Thai National ID Card OCR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9"/>
          <p:cNvSpPr txBox="1"/>
          <p:nvPr/>
        </p:nvSpPr>
        <p:spPr>
          <a:xfrm>
            <a:off x="346778" y="712604"/>
            <a:ext cx="43925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อ่านข้อมูลจากรูปบัตรประชาชนไทยให้เป็นข้อความอัตโนมัติ</a:t>
            </a:r>
            <a:endParaRPr/>
          </a:p>
        </p:txBody>
      </p:sp>
      <p:sp>
        <p:nvSpPr>
          <p:cNvPr id="300" name="Google Shape;300;p9"/>
          <p:cNvSpPr/>
          <p:nvPr/>
        </p:nvSpPr>
        <p:spPr>
          <a:xfrm>
            <a:off x="5196412" y="-2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5430228" y="0"/>
            <a:ext cx="479082" cy="1263600"/>
          </a:xfrm>
          <a:prstGeom prst="parallelogram">
            <a:avLst>
              <a:gd fmla="val 67945" name="adj"/>
            </a:avLst>
          </a:prstGeom>
          <a:solidFill>
            <a:srgbClr val="CD14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8623" y="214454"/>
            <a:ext cx="16764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9"/>
          <p:cNvSpPr txBox="1"/>
          <p:nvPr/>
        </p:nvSpPr>
        <p:spPr>
          <a:xfrm>
            <a:off x="10301041" y="595454"/>
            <a:ext cx="18181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สร้างสรรค์อนาคตด้วยปัญญาประดิษฐ์ </a:t>
            </a: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0" y="6585991"/>
            <a:ext cx="12192000" cy="272009"/>
          </a:xfrm>
          <a:prstGeom prst="rect">
            <a:avLst/>
          </a:prstGeom>
          <a:solidFill>
            <a:srgbClr val="3A38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306" name="Google Shape;306;p9"/>
          <p:cNvSpPr txBox="1"/>
          <p:nvPr/>
        </p:nvSpPr>
        <p:spPr>
          <a:xfrm>
            <a:off x="4386943" y="6585991"/>
            <a:ext cx="34181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Confidentiality &amp; Copyright © 2019 iApp Technology All rights reserved.</a:t>
            </a:r>
            <a:endParaRPr/>
          </a:p>
        </p:txBody>
      </p:sp>
      <p:sp>
        <p:nvSpPr>
          <p:cNvPr id="307" name="Google Shape;307;p9"/>
          <p:cNvSpPr txBox="1"/>
          <p:nvPr/>
        </p:nvSpPr>
        <p:spPr>
          <a:xfrm>
            <a:off x="346778" y="1810636"/>
            <a:ext cx="48941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Server Requirements</a:t>
            </a:r>
            <a:endParaRPr/>
          </a:p>
        </p:txBody>
      </p:sp>
      <p:graphicFrame>
        <p:nvGraphicFramePr>
          <p:cNvPr id="308" name="Google Shape;308;p9"/>
          <p:cNvGraphicFramePr/>
          <p:nvPr/>
        </p:nvGraphicFramePr>
        <p:xfrm>
          <a:off x="448294" y="23442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{BD1CA089-5B8C-4A62-88ED-859343CB8337}</a:tableStyleId>
              </a:tblPr>
              <a:tblGrid>
                <a:gridCol w="5623025"/>
                <a:gridCol w="5623025"/>
              </a:tblGrid>
              <a:tr h="304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Minimum Hardware Requirement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B</a:t>
                      </a: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Class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CPU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8-32 </a:t>
                      </a:r>
                      <a:r>
                        <a:rPr b="1" lang="en-US" sz="24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CPU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Ram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32-64</a:t>
                      </a:r>
                      <a:r>
                        <a:rPr b="1" lang="en-US" sz="24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GB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Harddisk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SSD 100</a:t>
                      </a:r>
                      <a:r>
                        <a:rPr b="1" lang="en-US" sz="24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GB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GPU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GeForce RTX 2080 Ti (minimum)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37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Internet Connection*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For License Activation and Update Only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309" name="Google Shape;309;p9"/>
          <p:cNvSpPr txBox="1"/>
          <p:nvPr/>
        </p:nvSpPr>
        <p:spPr>
          <a:xfrm>
            <a:off x="422864" y="4733200"/>
            <a:ext cx="1078199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Internet Connection for license activation and software update.  (It can be run in offline mode fully functional).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ธีมของ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ธีมของ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2019-04-17T14:13:57Z</dcterms:created>
  <dc:creator>5705100046 Palita Khamsuk</dc:creator>
</cp:coreProperties>
</file>